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9" r:id="rId3"/>
    <p:sldId id="260" r:id="rId4"/>
    <p:sldId id="257" r:id="rId5"/>
    <p:sldId id="261" r:id="rId6"/>
    <p:sldId id="278" r:id="rId7"/>
    <p:sldId id="279" r:id="rId8"/>
    <p:sldId id="271" r:id="rId9"/>
    <p:sldId id="264" r:id="rId10"/>
    <p:sldId id="265" r:id="rId11"/>
    <p:sldId id="266" r:id="rId12"/>
    <p:sldId id="283" r:id="rId13"/>
    <p:sldId id="281" r:id="rId14"/>
    <p:sldId id="282" r:id="rId15"/>
    <p:sldId id="268" r:id="rId16"/>
    <p:sldId id="27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48733B-82BF-4571-9197-8DE2882EBF2B}" type="datetimeFigureOut">
              <a:rPr lang="en-US" smtClean="0"/>
              <a:t>14-May-20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374500-21E7-4D2C-9023-05086EB7180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14-May-20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14-May-20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14-May-20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14-May-20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ata.gov.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030" y="2240280"/>
            <a:ext cx="7800340" cy="2066290"/>
          </a:xfrm>
        </p:spPr>
        <p:txBody>
          <a:bodyPr>
            <a:normAutofit/>
          </a:bodyPr>
          <a:lstStyle/>
          <a:p>
            <a:r>
              <a:rPr lang="en-US" sz="3200" dirty="0">
                <a:latin typeface="Times New Roman" panose="02020603050405020304" pitchFamily="18" charset="0"/>
                <a:cs typeface="Times New Roman" panose="02020603050405020304" pitchFamily="18" charset="0"/>
              </a:rPr>
              <a:t>Crop Data Analysis of Indian Region using Big Data Techinques for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aiding Indian Farmers with Emergencies Alert</a:t>
            </a:r>
          </a:p>
        </p:txBody>
      </p:sp>
      <p:sp>
        <p:nvSpPr>
          <p:cNvPr id="3" name="Subtitle 2"/>
          <p:cNvSpPr>
            <a:spLocks noGrp="1"/>
          </p:cNvSpPr>
          <p:nvPr>
            <p:ph type="subTitle" idx="1"/>
          </p:nvPr>
        </p:nvSpPr>
        <p:spPr>
          <a:xfrm>
            <a:off x="4434840" y="4740910"/>
            <a:ext cx="4570095" cy="2044065"/>
          </a:xfrm>
        </p:spPr>
        <p:txBody>
          <a:bodyPr>
            <a:normAutofit fontScale="97500"/>
          </a:bodyPr>
          <a:lstStyle/>
          <a:p>
            <a:pPr algn="l"/>
            <a:r>
              <a:rPr lang="en-US" dirty="0">
                <a:solidFill>
                  <a:schemeClr val="tx1"/>
                </a:solidFill>
              </a:rPr>
              <a:t>       </a:t>
            </a:r>
            <a:r>
              <a:rPr lang="en-US" sz="2400" dirty="0">
                <a:solidFill>
                  <a:schemeClr val="tx1"/>
                </a:solidFill>
              </a:rPr>
              <a:t> </a:t>
            </a:r>
            <a:r>
              <a:rPr lang="en-US" sz="2400" dirty="0">
                <a:solidFill>
                  <a:schemeClr val="tx1"/>
                </a:solidFill>
                <a:latin typeface="Times New Roman" panose="02020603050405020304" pitchFamily="18" charset="0"/>
                <a:cs typeface="Times New Roman" panose="02020603050405020304" pitchFamily="18" charset="0"/>
              </a:rPr>
              <a:t>Submitted By:</a:t>
            </a:r>
          </a:p>
          <a:p>
            <a:pPr algn="l"/>
            <a:r>
              <a:rPr lang="en-US" sz="2400" dirty="0">
                <a:solidFill>
                  <a:schemeClr val="tx1"/>
                </a:solidFill>
                <a:latin typeface="Times New Roman" panose="02020603050405020304" pitchFamily="18" charset="0"/>
                <a:cs typeface="Times New Roman" panose="02020603050405020304" pitchFamily="18" charset="0"/>
              </a:rPr>
              <a:t>           Vineet Rathor (171500382)</a:t>
            </a:r>
          </a:p>
          <a:p>
            <a:pPr algn="l"/>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Aman</a:t>
            </a:r>
            <a:r>
              <a:rPr lang="en-US" sz="2400" dirty="0">
                <a:solidFill>
                  <a:schemeClr val="tx1"/>
                </a:solidFill>
                <a:latin typeface="Times New Roman" panose="02020603050405020304" pitchFamily="18" charset="0"/>
                <a:cs typeface="Times New Roman" panose="02020603050405020304" pitchFamily="18" charset="0"/>
              </a:rPr>
              <a:t> Sharma(171500033)</a:t>
            </a:r>
          </a:p>
          <a:p>
            <a:pPr algn="l"/>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Ashutosh</a:t>
            </a:r>
            <a:r>
              <a:rPr lang="en-US" sz="2400" dirty="0">
                <a:solidFill>
                  <a:schemeClr val="tx1"/>
                </a:solidFill>
                <a:latin typeface="Times New Roman" panose="02020603050405020304" pitchFamily="18" charset="0"/>
                <a:cs typeface="Times New Roman" panose="02020603050405020304" pitchFamily="18" charset="0"/>
              </a:rPr>
              <a:t> Anand (171500064</a:t>
            </a:r>
            <a:r>
              <a:rPr lang="en-US" sz="2400" dirty="0">
                <a:solidFill>
                  <a:schemeClr val="tx1"/>
                </a:solidFill>
              </a:rPr>
              <a:t>)</a:t>
            </a:r>
          </a:p>
        </p:txBody>
      </p:sp>
      <p:pic>
        <p:nvPicPr>
          <p:cNvPr id="4"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819400" y="304800"/>
            <a:ext cx="3504565" cy="1543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User Interface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1071"/>
          <a:stretch/>
        </p:blipFill>
        <p:spPr>
          <a:xfrm>
            <a:off x="1943100" y="2133600"/>
            <a:ext cx="5257800" cy="3965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7FB7725-8FD4-43CD-8AF3-2BFB7CC68E54}"/>
              </a:ext>
            </a:extLst>
          </p:cNvPr>
          <p:cNvSpPr txBox="1"/>
          <p:nvPr/>
        </p:nvSpPr>
        <p:spPr>
          <a:xfrm>
            <a:off x="1371600" y="1417638"/>
            <a:ext cx="6400800" cy="492443"/>
          </a:xfrm>
          <a:prstGeom prst="rect">
            <a:avLst/>
          </a:prstGeom>
          <a:noFill/>
        </p:spPr>
        <p:txBody>
          <a:bodyPr wrap="square" rtlCol="0">
            <a:spAutoFit/>
          </a:bodyPr>
          <a:lstStyle/>
          <a:p>
            <a:pPr marL="457200" indent="-457200">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Starting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3" name="Picture Placeholder 2"/>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8607" r="1566" b="8107"/>
          <a:stretch/>
        </p:blipFill>
        <p:spPr>
          <a:xfrm>
            <a:off x="1437957" y="1820725"/>
            <a:ext cx="6268085" cy="3276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4"/>
          <p:cNvSpPr>
            <a:spLocks noGrp="1"/>
          </p:cNvSpPr>
          <p:nvPr>
            <p:ph type="body" sz="half" idx="2"/>
          </p:nvPr>
        </p:nvSpPr>
        <p:spPr>
          <a:xfrm>
            <a:off x="1351915" y="441325"/>
            <a:ext cx="6367780" cy="804545"/>
          </a:xfrm>
        </p:spPr>
        <p:txBody>
          <a:bodyPr>
            <a:noAutofit/>
          </a:bodyPr>
          <a:lstStyle/>
          <a:p>
            <a:pPr marL="285750" indent="-285750" algn="l">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Questionnaire Panel asks about your area and crop you want to grow.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93BDE-11CC-44CB-BD9F-56A4074D7510}"/>
              </a:ext>
            </a:extLst>
          </p:cNvPr>
          <p:cNvSpPr txBox="1"/>
          <p:nvPr/>
        </p:nvSpPr>
        <p:spPr>
          <a:xfrm>
            <a:off x="914400" y="457200"/>
            <a:ext cx="75438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Gives information about the crops you can grow efficiently in the area and also the status about the covid-19 in that area</a:t>
            </a:r>
            <a:endParaRPr lang="en-US" dirty="0"/>
          </a:p>
        </p:txBody>
      </p:sp>
      <p:pic>
        <p:nvPicPr>
          <p:cNvPr id="4" name="Picture 3">
            <a:extLst>
              <a:ext uri="{FF2B5EF4-FFF2-40B4-BE49-F238E27FC236}">
                <a16:creationId xmlns:a16="http://schemas.microsoft.com/office/drawing/2014/main" id="{783C2FD2-B87F-4A93-B5B8-02F723A246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8487"/>
          <a:stretch/>
        </p:blipFill>
        <p:spPr>
          <a:xfrm>
            <a:off x="1981200" y="1524000"/>
            <a:ext cx="5181600" cy="4367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790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marL="342900" indent="-342900" algn="l">
              <a:buFont typeface="Wingdings" panose="05000000000000000000" charset="0"/>
              <a:buChar char="Ø"/>
            </a:pPr>
            <a:r>
              <a:rPr lang="en-US" sz="2400" dirty="0">
                <a:latin typeface="Times New Roman" panose="02020603050405020304" pitchFamily="18" charset="0"/>
                <a:ea typeface="Tahoma" panose="020B0604030504040204" pitchFamily="34" charset="0"/>
                <a:cs typeface="Times New Roman" panose="02020603050405020304" pitchFamily="18" charset="0"/>
              </a:rPr>
              <a:t>Show the cost analysis of the crop like transportation cost and market price. Also, other information like soil type and moisture content.</a:t>
            </a:r>
          </a:p>
        </p:txBody>
      </p:sp>
      <p:pic>
        <p:nvPicPr>
          <p:cNvPr id="7" name="Content Placeholder 6"/>
          <p:cNvPicPr>
            <a:picLocks noGrp="1" noChangeAspect="1"/>
          </p:cNvPicPr>
          <p:nvPr>
            <p:ph idx="1"/>
          </p:nvPr>
        </p:nvPicPr>
        <p:blipFill rotWithShape="1">
          <a:blip r:embed="rId2"/>
          <a:srcRect t="8335" r="2644" b="3334"/>
          <a:stretch/>
        </p:blipFill>
        <p:spPr>
          <a:xfrm>
            <a:off x="655320" y="1905000"/>
            <a:ext cx="7833359"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lgn="l">
              <a:buFont typeface="Wingdings" panose="05000000000000000000" charset="0"/>
              <a:buChar char="Ø"/>
            </a:pPr>
            <a:r>
              <a:rPr lang="en-US" sz="2400" dirty="0"/>
              <a:t>Shows the area in google maps.</a:t>
            </a:r>
          </a:p>
        </p:txBody>
      </p:sp>
      <p:pic>
        <p:nvPicPr>
          <p:cNvPr id="4" name="Content Placeholder 3"/>
          <p:cNvPicPr>
            <a:picLocks noGrp="1" noChangeAspect="1"/>
          </p:cNvPicPr>
          <p:nvPr>
            <p:ph idx="1"/>
          </p:nvPr>
        </p:nvPicPr>
        <p:blipFill rotWithShape="1">
          <a:blip r:embed="rId2"/>
          <a:srcRect l="1507" t="8418" r="2281" b="5724"/>
          <a:stretch/>
        </p:blipFill>
        <p:spPr>
          <a:xfrm>
            <a:off x="701357" y="1600200"/>
            <a:ext cx="7741285" cy="3886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Prospective</a:t>
            </a:r>
          </a:p>
        </p:txBody>
      </p:sp>
      <p:sp>
        <p:nvSpPr>
          <p:cNvPr id="3" name="Content Placeholder 2"/>
          <p:cNvSpPr>
            <a:spLocks noGrp="1"/>
          </p:cNvSpPr>
          <p:nvPr>
            <p:ph idx="1"/>
          </p:nvPr>
        </p:nvSpPr>
        <p:spPr/>
        <p:txBody>
          <a:bodyPr>
            <a:normAutofit fontScale="92500"/>
          </a:bodyPr>
          <a:lstStyle/>
          <a:p>
            <a:r>
              <a:rPr lang="en-US" sz="2400" dirty="0">
                <a:latin typeface="Times New Roman" panose="02020603050405020304" pitchFamily="18" charset="0"/>
                <a:cs typeface="Times New Roman" panose="02020603050405020304" pitchFamily="18" charset="0"/>
              </a:rPr>
              <a:t>Currently, we are able to display the top three crops of farmer’s district, by which he will be able to decide which crop he should grow.</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are planning to show the  prices of the market for that crop which he wants to grow  by using the real time data provided by government.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We will try to also make an app of this website so that farmers can get information by using GPS and it would be even less work on their part and they can also be informed for emergencies by sending push notifications rather than opening the website to see them.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a:buNone/>
            </a:pPr>
            <a:r>
              <a:rPr lang="en-US" dirty="0"/>
              <a:t>  </a:t>
            </a:r>
          </a:p>
        </p:txBody>
      </p:sp>
      <p:sp>
        <p:nvSpPr>
          <p:cNvPr id="4" name="Rectangle 3"/>
          <p:cNvSpPr/>
          <p:nvPr/>
        </p:nvSpPr>
        <p:spPr>
          <a:xfrm>
            <a:off x="1219200" y="1905000"/>
            <a:ext cx="6858000" cy="156966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9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 </a:t>
            </a:r>
            <a:endParaRPr lang="en-US" sz="9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sym typeface="Wingdings" panose="05000000000000000000" pitchFamily="2"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Contents</a:t>
            </a:r>
          </a:p>
        </p:txBody>
      </p:sp>
      <p:sp>
        <p:nvSpPr>
          <p:cNvPr id="3" name="Content Placeholder 2"/>
          <p:cNvSpPr>
            <a:spLocks noGrp="1"/>
          </p:cNvSpPr>
          <p:nvPr>
            <p:ph idx="1"/>
          </p:nvPr>
        </p:nvSpPr>
        <p:spPr/>
        <p:txBody>
          <a:bodyPr>
            <a:normAutofit/>
          </a:bodyPr>
          <a:lstStyle/>
          <a:p>
            <a:r>
              <a:rPr lang="en-US" dirty="0">
                <a:sym typeface="+mn-ea"/>
              </a:rPr>
              <a:t>What is Big Data</a:t>
            </a:r>
            <a:endParaRPr lang="en-US" dirty="0"/>
          </a:p>
          <a:p>
            <a:r>
              <a:rPr lang="en-US" dirty="0"/>
              <a:t>Introduction</a:t>
            </a:r>
          </a:p>
          <a:p>
            <a:r>
              <a:rPr lang="en-US" dirty="0"/>
              <a:t>Dataset</a:t>
            </a:r>
          </a:p>
          <a:p>
            <a:r>
              <a:rPr lang="en-US" dirty="0"/>
              <a:t>Implementation of Dataset</a:t>
            </a:r>
          </a:p>
          <a:p>
            <a:r>
              <a:rPr lang="en-US" dirty="0"/>
              <a:t>Methodology</a:t>
            </a:r>
          </a:p>
          <a:p>
            <a:r>
              <a:rPr lang="en-US" dirty="0"/>
              <a:t>User Interface</a:t>
            </a:r>
          </a:p>
          <a:p>
            <a:r>
              <a:rPr lang="en-US" dirty="0"/>
              <a:t>Future Prospective</a:t>
            </a:r>
          </a:p>
          <a:p>
            <a:endParaRPr lang="en-US" dirty="0"/>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Font typeface="Wingdings" panose="05000000000000000000" pitchFamily="2" charset="2"/>
              <a:buChar char="Ø"/>
            </a:pPr>
            <a:r>
              <a:rPr lang="en-US" sz="5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cs typeface="Times New Roman" panose="02020603050405020304" pitchFamily="18" charset="0"/>
              </a:rPr>
              <a:t>Big Data</a:t>
            </a:r>
            <a:endParaRPr lang="en-US" sz="5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Big data is a field that treats ways to analyze, systematically extract information from, or otherwise deal with data sets that are too large or complex to be dealt with by traditional data-processing application software</a:t>
            </a:r>
            <a:r>
              <a:rPr lang="en-US" sz="2000" dirty="0"/>
              <a:t>.</a:t>
            </a:r>
          </a:p>
        </p:txBody>
      </p:sp>
      <p:pic>
        <p:nvPicPr>
          <p:cNvPr id="5" name="Content Placeholder 4" descr="BigData-1024x682-1024x682.jpg"/>
          <p:cNvPicPr>
            <a:picLocks noGrp="1" noChangeAspect="1"/>
          </p:cNvPicPr>
          <p:nvPr>
            <p:ph sz="half" idx="2"/>
          </p:nvPr>
        </p:nvPicPr>
        <p:blipFill>
          <a:blip r:embed="rId2" cstate="print"/>
          <a:stretch>
            <a:fillRect/>
          </a:stretch>
        </p:blipFill>
        <p:spPr>
          <a:xfrm>
            <a:off x="4648200" y="1676400"/>
            <a:ext cx="4038600" cy="265049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fontScale="92500"/>
          </a:bodyPr>
          <a:lstStyle/>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Farming is the backbone of the country.</a:t>
            </a: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Government is taking many initiatives to increase production in farming and also profit for farmers.</a:t>
            </a: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We will tell the farmers which crops are beneficial for them in which season which crop should they grow based upon the humidity, temp., soil type, pH value and many other factors.</a:t>
            </a: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This project also provides real time data of covid-19 cases &amp; other natural calamities based upon the farmer’s location and also work as an emergencies alert.</a:t>
            </a:r>
            <a:endParaRPr lang="en-US"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1"/>
            <a:ext cx="8229600" cy="2362199"/>
          </a:xfrm>
        </p:spPr>
        <p:txBody>
          <a:bodyPr>
            <a:normAutofit fontScale="92500" lnSpcReduction="20000"/>
          </a:bodyPr>
          <a:lstStyle/>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Main Data source :  </a:t>
            </a:r>
            <a:r>
              <a:rPr lang="en-US" sz="2800" dirty="0">
                <a:solidFill>
                  <a:schemeClr val="accent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https://data.gov.in/</a:t>
            </a:r>
            <a:endParaRPr lang="en-US" sz="2800" dirty="0">
              <a:solidFill>
                <a:schemeClr val="accent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800" dirty="0">
                <a:latin typeface="Times New Roman" panose="02020603050405020304" pitchFamily="18" charset="0"/>
                <a:cs typeface="Times New Roman" panose="02020603050405020304" pitchFamily="18" charset="0"/>
              </a:rPr>
              <a:t>Main Columns are : </a:t>
            </a:r>
            <a:r>
              <a:rPr lang="en-IN" sz="2800" b="1" dirty="0">
                <a:solidFill>
                  <a:srgbClr val="0070C0"/>
                </a:solidFill>
                <a:latin typeface="Times New Roman" panose="02020603050405020304" pitchFamily="18" charset="0"/>
                <a:cs typeface="Times New Roman" panose="02020603050405020304" pitchFamily="18" charset="0"/>
              </a:rPr>
              <a:t>State, District, Season, Crop, Area &amp; Production.</a:t>
            </a:r>
            <a:endParaRPr lang="en-US" sz="2800" b="1" dirty="0">
              <a:solidFill>
                <a:srgbClr val="0070C0"/>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We added a new column of production per area.</a:t>
            </a:r>
          </a:p>
          <a:p>
            <a:pPr>
              <a:buFont typeface="Wingdings" panose="05000000000000000000" charset="0"/>
              <a:buChar char="Ø"/>
            </a:pPr>
            <a:r>
              <a:rPr lang="en-IN" sz="2800" dirty="0">
                <a:latin typeface="Times New Roman" panose="02020603050405020304" pitchFamily="18" charset="0"/>
                <a:cs typeface="Times New Roman" panose="02020603050405020304" pitchFamily="18" charset="0"/>
              </a:rPr>
              <a:t>Imported the data into MongoDB from CSV file.</a:t>
            </a: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FB1BB68E-95E6-45D0-AC26-D22B2C5002FB}"/>
              </a:ext>
            </a:extLst>
          </p:cNvPr>
          <p:cNvSpPr txBox="1"/>
          <p:nvPr/>
        </p:nvSpPr>
        <p:spPr>
          <a:xfrm>
            <a:off x="457200" y="3962400"/>
            <a:ext cx="8534400" cy="1723549"/>
          </a:xfrm>
          <a:prstGeom prst="rect">
            <a:avLst/>
          </a:prstGeom>
          <a:noFill/>
        </p:spPr>
        <p:txBody>
          <a:bodyPr wrap="square" rtlCol="0">
            <a:spAutoFit/>
          </a:bodyPr>
          <a:lstStyle/>
          <a:p>
            <a:pPr algn="ctr"/>
            <a:r>
              <a:rPr lang="en-US" sz="3600" dirty="0">
                <a:latin typeface="Times New Roman" panose="02020603050405020304" pitchFamily="18" charset="0"/>
                <a:ea typeface="Tahoma" panose="020B0604030504040204" pitchFamily="34" charset="0"/>
                <a:cs typeface="Times New Roman" panose="02020603050405020304" pitchFamily="18" charset="0"/>
              </a:rPr>
              <a:t>Covid-19 API</a:t>
            </a:r>
          </a:p>
          <a:p>
            <a:pPr marL="285750" indent="-285750">
              <a:buFont typeface="Wingdings" panose="05000000000000000000" pitchFamily="2" charset="2"/>
              <a:buChar char="Ø"/>
            </a:pPr>
            <a:r>
              <a:rPr lang="en-US" sz="2600" u="sng" dirty="0">
                <a:solidFill>
                  <a:schemeClr val="accent1"/>
                </a:solidFill>
                <a:latin typeface="Times New Roman" panose="02020603050405020304" pitchFamily="18" charset="0"/>
                <a:cs typeface="Times New Roman" panose="02020603050405020304" pitchFamily="18" charset="0"/>
              </a:rPr>
              <a:t>https://covid-19-india-data-by-zt.p.rapidapi.com/GetIndiaDistrictWiseDataForState</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5410200"/>
            <a:ext cx="5486400" cy="566738"/>
          </a:xfrm>
        </p:spPr>
        <p:txBody>
          <a:bodyPr/>
          <a:lstStyle/>
          <a:p>
            <a:pPr algn="ctr"/>
            <a:r>
              <a:rPr lang="en-US" dirty="0">
                <a:latin typeface="Times New Roman" panose="02020603050405020304" pitchFamily="18" charset="0"/>
                <a:cs typeface="Times New Roman" panose="02020603050405020304" pitchFamily="18" charset="0"/>
              </a:rPr>
              <a:t>Fig.</a:t>
            </a:r>
            <a:r>
              <a:rPr lang="en-US" b="0" dirty="0">
                <a:latin typeface="Times New Roman" panose="02020603050405020304" pitchFamily="18" charset="0"/>
                <a:cs typeface="Times New Roman" panose="02020603050405020304" pitchFamily="18" charset="0"/>
              </a:rPr>
              <a:t> Initial Dataset</a:t>
            </a:r>
          </a:p>
        </p:txBody>
      </p:sp>
      <p:pic>
        <p:nvPicPr>
          <p:cNvPr id="6" name="Picture 6"/>
          <p:cNvPicPr>
            <a:picLocks noGrp="1" noChangeAspect="1"/>
          </p:cNvPicPr>
          <p:nvPr>
            <p:ph type="pic" idx="1"/>
          </p:nvPr>
        </p:nvPicPr>
        <p:blipFill>
          <a:blip r:embed="rId2" cstate="print">
            <a:extLst>
              <a:ext uri="{28A0092B-C50C-407E-A947-70E740481C1C}">
                <a14:useLocalDpi xmlns:a14="http://schemas.microsoft.com/office/drawing/2010/main" val="0"/>
              </a:ext>
            </a:extLst>
          </a:blip>
          <a:stretch>
            <a:fillRect/>
          </a:stretch>
        </p:blipFill>
        <p:spPr>
          <a:xfrm>
            <a:off x="1409700" y="662273"/>
            <a:ext cx="6324600" cy="47439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336215"/>
            <a:ext cx="5486400" cy="566738"/>
          </a:xfrm>
        </p:spPr>
        <p:txBody>
          <a:bodyPr/>
          <a:lstStyle/>
          <a:p>
            <a:pPr algn="ctr"/>
            <a:r>
              <a:rPr lang="en-US" dirty="0">
                <a:latin typeface="Times New Roman" panose="02020603050405020304" pitchFamily="18" charset="0"/>
                <a:cs typeface="Times New Roman" panose="02020603050405020304" pitchFamily="18" charset="0"/>
              </a:rPr>
              <a:t>Fig. </a:t>
            </a:r>
            <a:r>
              <a:rPr lang="en-US" b="0" dirty="0">
                <a:latin typeface="Times New Roman" panose="02020603050405020304" pitchFamily="18" charset="0"/>
                <a:cs typeface="Times New Roman" panose="02020603050405020304" pitchFamily="18" charset="0"/>
              </a:rPr>
              <a:t>Updated Dataset</a:t>
            </a:r>
          </a:p>
        </p:txBody>
      </p:sp>
      <p:pic>
        <p:nvPicPr>
          <p:cNvPr id="7" name="Picture 7"/>
          <p:cNvPicPr>
            <a:picLocks noGrp="1" noChangeAspect="1"/>
          </p:cNvPicPr>
          <p:nvPr>
            <p:ph type="pic" idx="1"/>
          </p:nvPr>
        </p:nvPicPr>
        <p:blipFill>
          <a:blip r:embed="rId2" cstate="print">
            <a:extLst>
              <a:ext uri="{28A0092B-C50C-407E-A947-70E740481C1C}">
                <a14:useLocalDpi xmlns:a14="http://schemas.microsoft.com/office/drawing/2010/main" val="0"/>
              </a:ext>
            </a:extLst>
          </a:blip>
          <a:stretch>
            <a:fillRect/>
          </a:stretch>
        </p:blipFill>
        <p:spPr>
          <a:xfrm>
            <a:off x="1396399" y="1066800"/>
            <a:ext cx="6351202" cy="403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4"/>
          </a:lnRef>
          <a:fillRef idx="1">
            <a:schemeClr val="lt1"/>
          </a:fillRef>
          <a:effectRef idx="0">
            <a:schemeClr val="accent4"/>
          </a:effectRef>
          <a:fontRef idx="minor">
            <a:schemeClr val="dk1"/>
          </a:fontRef>
        </p:style>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pc="-5" dirty="0" err="1">
                <a:latin typeface="Times New Roman" panose="02020603050405020304" pitchFamily="18" charset="0"/>
                <a:cs typeface="Times New Roman" panose="02020603050405020304" pitchFamily="18" charset="0"/>
              </a:rPr>
              <a:t>Implentation</a:t>
            </a:r>
            <a:r>
              <a:rPr lang="en-US" spc="-5" dirty="0">
                <a:latin typeface="Times New Roman" panose="02020603050405020304" pitchFamily="18" charset="0"/>
                <a:cs typeface="Times New Roman" panose="02020603050405020304" pitchFamily="18" charset="0"/>
              </a:rPr>
              <a:t> of Dataset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0" y="1371600"/>
            <a:ext cx="8229600" cy="1905000"/>
          </a:xfrm>
        </p:spPr>
        <p:txBody>
          <a:bodyPr>
            <a:normAutofit fontScale="85000" lnSpcReduction="10000"/>
          </a:bodyPr>
          <a:lstStyle/>
          <a:p>
            <a:r>
              <a:rPr lang="en-IN" sz="3000" dirty="0">
                <a:latin typeface="Times New Roman" panose="02020603050405020304" pitchFamily="18" charset="0"/>
                <a:cs typeface="Times New Roman" panose="02020603050405020304" pitchFamily="18" charset="0"/>
              </a:rPr>
              <a:t>Used the command Mongo Import to import the dataset into MongoDB:- </a:t>
            </a:r>
          </a:p>
          <a:p>
            <a:pPr lvl="1"/>
            <a:r>
              <a:rPr lang="en-IN" sz="2100" dirty="0">
                <a:latin typeface="Times New Roman" panose="02020603050405020304" pitchFamily="18" charset="0"/>
                <a:cs typeface="Times New Roman" panose="02020603050405020304" pitchFamily="18" charset="0"/>
              </a:rPr>
              <a:t>mongoimport -d cropdata -c data --type csv --file finalcrops.csv --headerline</a:t>
            </a:r>
          </a:p>
          <a:p>
            <a:pPr lvl="1"/>
            <a:endParaRPr lang="en-US" sz="2000" dirty="0"/>
          </a:p>
          <a:p>
            <a:pPr>
              <a:buNone/>
            </a:pPr>
            <a:r>
              <a:rPr lang="en-US" sz="2400" dirty="0"/>
              <a:t> </a:t>
            </a:r>
          </a:p>
        </p:txBody>
      </p:sp>
      <p:pic>
        <p:nvPicPr>
          <p:cNvPr id="1027" name="Picture 3"/>
          <p:cNvPicPr>
            <a:picLocks noChangeAspect="1" noChangeArrowheads="1"/>
          </p:cNvPicPr>
          <p:nvPr/>
        </p:nvPicPr>
        <p:blipFill>
          <a:blip r:embed="rId2" cstate="print"/>
          <a:srcRect/>
          <a:stretch>
            <a:fillRect/>
          </a:stretch>
        </p:blipFill>
        <p:spPr bwMode="auto">
          <a:xfrm>
            <a:off x="876300" y="2667000"/>
            <a:ext cx="7391400" cy="3619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457200" y="1600200"/>
            <a:ext cx="8229600" cy="4525963"/>
          </a:xfrm>
        </p:spPr>
        <p:txBody>
          <a:bodyPr>
            <a:normAutofit/>
          </a:bodyPr>
          <a:lstStyle/>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We took the data from data.gov.in and cleaned it.</a:t>
            </a:r>
          </a:p>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Transferred the data into mongoDB.</a:t>
            </a:r>
          </a:p>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Connection of database with node.js used Express to create  local server.</a:t>
            </a:r>
          </a:p>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Embedded queries of </a:t>
            </a:r>
            <a:r>
              <a:rPr lang="en-US" sz="2400" dirty="0" err="1">
                <a:latin typeface="Times New Roman" panose="02020603050405020304" pitchFamily="18" charset="0"/>
                <a:cs typeface="Times New Roman" panose="02020603050405020304" pitchFamily="18" charset="0"/>
              </a:rPr>
              <a:t>mongoDB</a:t>
            </a:r>
            <a:r>
              <a:rPr lang="en-US" sz="2400" dirty="0">
                <a:latin typeface="Times New Roman" panose="02020603050405020304" pitchFamily="18" charset="0"/>
                <a:cs typeface="Times New Roman" panose="02020603050405020304" pitchFamily="18" charset="0"/>
              </a:rPr>
              <a:t> into node.js.</a:t>
            </a:r>
          </a:p>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Displaying results on the basis of queries of farmers.</a:t>
            </a:r>
          </a:p>
          <a:p>
            <a:pPr>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Lastly, we also showed the number of active cases, confirmed cases and recovered cases of covid-19 bases upon the farmer’s location or the inputted query.</a:t>
            </a:r>
          </a:p>
          <a:p>
            <a:endParaRPr lang="en-US" sz="2400" dirty="0"/>
          </a:p>
          <a:p>
            <a:endParaRPr lang="en-US" sz="2400" dirty="0"/>
          </a:p>
          <a:p>
            <a:endParaRPr lang="en-US" sz="2400" dirty="0"/>
          </a:p>
          <a:p>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554</Words>
  <Application>Microsoft Office PowerPoint</Application>
  <PresentationFormat>On-screen Show (4:3)</PresentationFormat>
  <Paragraphs>61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Crop Data Analysis of Indian Region using Big Data Techinques for aiding Indian Farmers with Emergencies Alert</vt:lpstr>
      <vt:lpstr>Contents</vt:lpstr>
      <vt:lpstr>Big Data</vt:lpstr>
      <vt:lpstr>Introduction</vt:lpstr>
      <vt:lpstr>Dataset</vt:lpstr>
      <vt:lpstr>Fig. Initial Dataset</vt:lpstr>
      <vt:lpstr>Fig. Updated Dataset</vt:lpstr>
      <vt:lpstr>Implentation of Dataset</vt:lpstr>
      <vt:lpstr>Methodology</vt:lpstr>
      <vt:lpstr>User Interface</vt:lpstr>
      <vt:lpstr> </vt:lpstr>
      <vt:lpstr>PowerPoint Presentation</vt:lpstr>
      <vt:lpstr>Show the cost analysis of the crop like transportation cost and market price. Also, other information like soil type and moisture content.</vt:lpstr>
      <vt:lpstr>Shows the area in google maps.</vt:lpstr>
      <vt:lpstr>Future Prospective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Farmer’s Friend App</dc:title>
  <dc:creator>SANKET</dc:creator>
  <cp:lastModifiedBy>Ashutosh Anand</cp:lastModifiedBy>
  <cp:revision>75</cp:revision>
  <dcterms:created xsi:type="dcterms:W3CDTF">2006-08-16T00:00:00Z</dcterms:created>
  <dcterms:modified xsi:type="dcterms:W3CDTF">2020-05-14T06:41:42Z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1033-11.2.0.9327</vt:lpwstr>
  </property>
</Properties>
</file>